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2"/>
  </p:notesMasterIdLst>
  <p:sldIdLst>
    <p:sldId id="256" r:id="rId2"/>
    <p:sldId id="257" r:id="rId3"/>
    <p:sldId id="303" r:id="rId4"/>
    <p:sldId id="302" r:id="rId5"/>
    <p:sldId id="259" r:id="rId6"/>
    <p:sldId id="260" r:id="rId7"/>
    <p:sldId id="299" r:id="rId8"/>
    <p:sldId id="297" r:id="rId9"/>
    <p:sldId id="298" r:id="rId10"/>
    <p:sldId id="306" r:id="rId11"/>
    <p:sldId id="301" r:id="rId12"/>
    <p:sldId id="300" r:id="rId13"/>
    <p:sldId id="262" r:id="rId14"/>
    <p:sldId id="304" r:id="rId15"/>
    <p:sldId id="305" r:id="rId16"/>
    <p:sldId id="320" r:id="rId17"/>
    <p:sldId id="308" r:id="rId18"/>
    <p:sldId id="313" r:id="rId19"/>
    <p:sldId id="309" r:id="rId20"/>
    <p:sldId id="310" r:id="rId21"/>
    <p:sldId id="311" r:id="rId22"/>
    <p:sldId id="321" r:id="rId23"/>
    <p:sldId id="314" r:id="rId24"/>
    <p:sldId id="316" r:id="rId25"/>
    <p:sldId id="315" r:id="rId26"/>
    <p:sldId id="317" r:id="rId27"/>
    <p:sldId id="318" r:id="rId28"/>
    <p:sldId id="322" r:id="rId29"/>
    <p:sldId id="323" r:id="rId30"/>
    <p:sldId id="264" r:id="rId31"/>
  </p:sldIdLst>
  <p:sldSz cx="9144000" cy="5143500" type="screen16x9"/>
  <p:notesSz cx="6858000" cy="9144000"/>
  <p:embeddedFontLst>
    <p:embeddedFont>
      <p:font typeface="Bebas Neue" panose="020B0604020202020204" charset="0"/>
      <p:regular r:id="rId33"/>
    </p:embeddedFont>
    <p:embeddedFont>
      <p:font typeface="Josefin Sans" panose="020B0604020202020204" charset="0"/>
      <p:regular r:id="rId34"/>
      <p:bold r:id="rId35"/>
      <p:italic r:id="rId36"/>
      <p:boldItalic r:id="rId37"/>
    </p:embeddedFont>
    <p:embeddedFont>
      <p:font typeface="Josefin Slab" panose="020B0604020202020204" charset="0"/>
      <p:regular r:id="rId38"/>
      <p:bold r:id="rId39"/>
      <p:italic r:id="rId40"/>
      <p:boldItalic r:id="rId41"/>
    </p:embeddedFont>
    <p:embeddedFont>
      <p:font typeface="Spartan Thin" panose="020B0604020202020204" charset="0"/>
      <p:regular r:id="rId42"/>
      <p:bold r:id="rId43"/>
    </p:embeddedFont>
    <p:embeddedFont>
      <p:font typeface="Staatliches" panose="020B0604020202020204" charset="0"/>
      <p:regular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61A4A-30D7-4952-BF00-9B54293F0B53}">
  <a:tblStyle styleId="{D7261A4A-30D7-4952-BF00-9B54293F0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aa6ce88b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aa6ce88b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5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2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43c41c6f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43c41c6f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1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6ce88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aa6ce88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01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983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93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43c41c6f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43c41c6f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6ce88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aa6ce88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38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15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d0df954e_0_2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d0df954e_0_2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43c41c6f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43c41c6f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6ce88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aa6ce88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22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7c780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7c780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115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6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43c41c6f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e43c41c6f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6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6ce88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aa6ce88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">
    <p:bg>
      <p:bgPr>
        <a:solidFill>
          <a:schemeClr val="l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0" y="-50"/>
            <a:ext cx="9144000" cy="5143500"/>
            <a:chOff x="0" y="-50"/>
            <a:chExt cx="9144000" cy="5143500"/>
          </a:xfrm>
        </p:grpSpPr>
        <p:sp>
          <p:nvSpPr>
            <p:cNvPr id="25" name="Google Shape;25;p5"/>
            <p:cNvSpPr/>
            <p:nvPr/>
          </p:nvSpPr>
          <p:spPr>
            <a:xfrm>
              <a:off x="4572000" y="-50"/>
              <a:ext cx="4572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0" y="-50"/>
              <a:ext cx="45720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876312" y="539500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90475" y="2617000"/>
            <a:ext cx="32403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13213" y="2617875"/>
            <a:ext cx="32403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hasCustomPrompt="1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ctrTitle" idx="2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3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3_1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 Thin"/>
              <a:buChar char="●"/>
              <a:defRPr sz="18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r="10080" b="1458"/>
          <a:stretch/>
        </p:blipFill>
        <p:spPr>
          <a:xfrm>
            <a:off x="713225" y="0"/>
            <a:ext cx="2804476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3189250" y="100013"/>
            <a:ext cx="4839600" cy="390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Euro y crisis</a:t>
            </a:r>
            <a:endParaRPr sz="9600" dirty="0"/>
          </a:p>
        </p:txBody>
      </p:sp>
      <p:sp>
        <p:nvSpPr>
          <p:cNvPr id="140" name="Google Shape;140;p25"/>
          <p:cNvSpPr/>
          <p:nvPr/>
        </p:nvSpPr>
        <p:spPr>
          <a:xfrm>
            <a:off x="705824" y="3306025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Se observa una fuerte devaluación del USD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El yen japonés no se devaluó frente a la crisis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El Euro consigue mantener su valor frente a la mayoría de monedas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CONCLUSIONES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68628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5007769" y="2571600"/>
            <a:ext cx="3886200" cy="2231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verdana" panose="020B0604030504040204" pitchFamily="34" charset="0"/>
              </a:rPr>
              <a:t>La crisis del euro es principalmente una </a:t>
            </a:r>
            <a:r>
              <a:rPr lang="es-ES" b="1" dirty="0">
                <a:latin typeface="verdana" panose="020B0604030504040204" pitchFamily="34" charset="0"/>
              </a:rPr>
              <a:t>consecuencia de la crisis financiera internacional de 2008.</a:t>
            </a:r>
            <a:r>
              <a:rPr lang="es-ES" dirty="0">
                <a:latin typeface="verdana" panose="020B0604030504040204" pitchFamily="34" charset="0"/>
              </a:rPr>
              <a:t> Pero el término "crisis del euro" es engañoso ya que no es una crisis de moneda.</a:t>
            </a:r>
            <a:endParaRPr lang="en-US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189250" y="392907"/>
            <a:ext cx="4754600" cy="234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CRISIS DE DEUDA EUROPEA (2012)</a:t>
            </a:r>
            <a:endParaRPr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10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791806" y="5418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“El BCE está dispuesto a hacer lo que sea necesario para preservar el Euro. Y créanme, será suficiente.”</a:t>
            </a:r>
            <a:endParaRPr sz="2800" b="1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— MARIO DRAGHI, ex-presidente del bce</a:t>
            </a:r>
            <a:endParaRPr sz="2400"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4353575" y="876003"/>
            <a:ext cx="436800" cy="436800"/>
          </a:xfrm>
          <a:prstGeom prst="rect">
            <a:avLst/>
          </a:prstGeom>
          <a:noFill/>
        </p:spPr>
        <p:txBody>
          <a:bodyPr spcFirstLastPara="1" wrap="square" lIns="91425" tIns="36575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chemeClr val="dk1"/>
                </a:solidFill>
              </a:rPr>
              <a:t>”</a:t>
            </a:r>
            <a:endParaRPr sz="6000" b="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7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l="337" t="41911" r="337" b="16800"/>
          <a:stretch/>
        </p:blipFill>
        <p:spPr>
          <a:xfrm>
            <a:off x="50" y="968175"/>
            <a:ext cx="9143952" cy="2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923206" y="390375"/>
            <a:ext cx="729758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 DE LA CRISIS DE DEUDA EUROPEA EN LOS MERCADOS FINANCIEROS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estadounidense se desplomó un 17% desde 1200 puntos hasta 1000 puntos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japonés se desplomó un 16% desde 11.220 puntos hasta 9.440 puntos</a:t>
            </a:r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alemán se depreció un 4% desde 6.390 puntos hasta 6.130 puntos</a:t>
            </a:r>
          </a:p>
        </p:txBody>
      </p:sp>
      <p:sp>
        <p:nvSpPr>
          <p:cNvPr id="206" name="Google Shape;206;p31"/>
          <p:cNvSpPr/>
          <p:nvPr/>
        </p:nvSpPr>
        <p:spPr>
          <a:xfrm>
            <a:off x="1581875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380019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178150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DAX 30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S&amp;P 500</a:t>
            </a: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NIKKEI 225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37B8394-5519-4303-8044-C6C2E78E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55"/>
            <a:ext cx="4572001" cy="2207795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381309-401E-4061-B8F6-AE8AF955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40" y="301197"/>
            <a:ext cx="4701959" cy="22705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A98E0E-098F-48E0-A17C-D42EC8D3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22" y="-128613"/>
            <a:ext cx="4701958" cy="500063"/>
          </a:xfrm>
        </p:spPr>
        <p:txBody>
          <a:bodyPr/>
          <a:lstStyle/>
          <a:p>
            <a:r>
              <a:rPr lang="es-ES" sz="2800" dirty="0"/>
              <a:t>EURO FRENTE A PRINCIPALES MONEDAS</a:t>
            </a:r>
          </a:p>
        </p:txBody>
      </p:sp>
      <p:pic>
        <p:nvPicPr>
          <p:cNvPr id="8" name="Imagen 7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9E00D8DC-200B-47CE-BB09-844BD4C3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4506"/>
            <a:ext cx="4442041" cy="2145038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75E84D6-7A3A-4198-8DE7-5854EF08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2571749"/>
            <a:ext cx="4572001" cy="22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3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AAC610DB-4B84-4E18-A929-4462DDC73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8" t="10056" r="15504" b="6971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72" y="0"/>
            <a:ext cx="7079456" cy="500063"/>
          </a:xfrm>
        </p:spPr>
        <p:txBody>
          <a:bodyPr/>
          <a:lstStyle/>
          <a:p>
            <a:r>
              <a:rPr lang="es-ES" sz="2800" dirty="0"/>
              <a:t>CORRELACIÓN CON PPALES MONEDAS EN LA Crisis de deuda</a:t>
            </a:r>
          </a:p>
        </p:txBody>
      </p:sp>
    </p:spTree>
    <p:extLst>
      <p:ext uri="{BB962C8B-B14F-4D97-AF65-F5344CB8AC3E}">
        <p14:creationId xmlns:p14="http://schemas.microsoft.com/office/powerpoint/2010/main" val="353095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1er rescate: el Euro sufre una devaluación que es capaz de estabilizar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2do rescate: el Euro se devalúa para estabilizarse posteriormente gracias a la frase de Mario Draghi</a:t>
            </a: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CONCLUSIONES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9989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5007769" y="2571600"/>
            <a:ext cx="3886200" cy="2231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verdana" panose="020B0604030504040204" pitchFamily="34" charset="0"/>
              </a:rPr>
              <a:t>Expropiación forzosa</a:t>
            </a:r>
            <a:r>
              <a:rPr lang="es-ES" dirty="0">
                <a:latin typeface="verdana" panose="020B0604030504040204" pitchFamily="34" charset="0"/>
              </a:rPr>
              <a:t> de los ahorros de todos los chipriotas para contribuir al rescate financiero. Se expropió un 6.75% de las cuentas bancarias menores a 100.000€ y un 10% de las que superaban esta cantidad.</a:t>
            </a:r>
            <a:endParaRPr lang="en-US" b="1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189250" y="392907"/>
            <a:ext cx="4754600" cy="234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CORRALITO EN CHIPRE (2013)</a:t>
            </a:r>
            <a:endParaRPr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2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791806" y="5418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“No tenemos ninguna intención de dejar el Euro. De ninguna manera experimentaremos con el futuro de nuestro país.”</a:t>
            </a:r>
            <a:endParaRPr sz="2800" b="1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1850525" y="3895500"/>
            <a:ext cx="5442900" cy="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— NICOS ANASTASIADIS, PRESIDENTE DE CHIPRE</a:t>
            </a:r>
            <a:endParaRPr sz="2400"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4353575" y="876003"/>
            <a:ext cx="436800" cy="436800"/>
          </a:xfrm>
          <a:prstGeom prst="rect">
            <a:avLst/>
          </a:prstGeom>
          <a:noFill/>
        </p:spPr>
        <p:txBody>
          <a:bodyPr spcFirstLastPara="1" wrap="square" lIns="91425" tIns="36575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chemeClr val="dk1"/>
                </a:solidFill>
              </a:rPr>
              <a:t>”</a:t>
            </a:r>
            <a:endParaRPr sz="6000" b="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1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l="337" t="41911" r="337" b="16800"/>
          <a:stretch/>
        </p:blipFill>
        <p:spPr>
          <a:xfrm>
            <a:off x="50" y="968175"/>
            <a:ext cx="9143952" cy="2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923206" y="390375"/>
            <a:ext cx="729758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 DEL CORRALITO EN LOS MERCADOS FINANCIEROS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estadounidense subió un 5% desde 1.320 puntos hasta 1.380 puntos.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japonés subió un 9% desde los 9.800 puntos hasta 9.800 puntos.</a:t>
            </a:r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alemán se depreció un 15% desde 7.200 puntos a 6.000 puntos.</a:t>
            </a:r>
          </a:p>
        </p:txBody>
      </p:sp>
      <p:sp>
        <p:nvSpPr>
          <p:cNvPr id="206" name="Google Shape;206;p31"/>
          <p:cNvSpPr/>
          <p:nvPr/>
        </p:nvSpPr>
        <p:spPr>
          <a:xfrm>
            <a:off x="1581875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380019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178150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DAX 30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S&amp;P 500</a:t>
            </a: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NIKKEI 225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20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¿qué se va a exponer?</a:t>
            </a:r>
            <a:endParaRPr sz="4400" dirty="0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716875" y="872700"/>
            <a:ext cx="77064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None/>
            </a:pPr>
            <a:endParaRPr lang="en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1800" dirty="0"/>
              <a:t>Aspectos técnicos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1800" dirty="0"/>
              <a:t>Las distintas crisis:</a:t>
            </a:r>
            <a:endParaRPr sz="1800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n" sz="1800" dirty="0"/>
              <a:t>Crisis hipotecaria  (2008)</a:t>
            </a:r>
            <a:endParaRPr sz="1800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1800" dirty="0"/>
              <a:t>Crisis de deuda europea (2012)</a:t>
            </a: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n" sz="1800" dirty="0"/>
              <a:t>Corralito en Chipre (2013)</a:t>
            </a: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n" sz="1800" dirty="0"/>
              <a:t>COVID-19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n-U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1800" dirty="0"/>
              <a:t>Comportamiento y correlación del Euro frente otras monedas en esas fechas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1800" dirty="0"/>
              <a:t>Conclusión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2E9D26A6-5A52-4210-B868-D6DA3FDB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55"/>
            <a:ext cx="4572000" cy="2207795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594BE8C-C835-44B0-89F0-E439EC07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363955"/>
            <a:ext cx="4572001" cy="220779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70" y="-136108"/>
            <a:ext cx="7079456" cy="500063"/>
          </a:xfrm>
        </p:spPr>
        <p:txBody>
          <a:bodyPr/>
          <a:lstStyle/>
          <a:p>
            <a:r>
              <a:rPr lang="es-ES" sz="2800" dirty="0"/>
              <a:t>EURO FRENTE A PRINCIPALES MONEDAS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7EEFB0F-4FCD-4B8C-966D-082A4BE5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49"/>
            <a:ext cx="4572001" cy="22077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EEBFDA-ED51-42F9-9A3E-EDEFBBDAD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2571749"/>
            <a:ext cx="4572002" cy="22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9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9EDD7BE9-BEE5-468B-9116-9054D2C20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8" t="9905" r="15892" b="7122"/>
          <a:stretch/>
        </p:blipFill>
        <p:spPr>
          <a:xfrm>
            <a:off x="2654" y="0"/>
            <a:ext cx="9141345" cy="5143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72" y="0"/>
            <a:ext cx="7079456" cy="500063"/>
          </a:xfrm>
        </p:spPr>
        <p:txBody>
          <a:bodyPr/>
          <a:lstStyle/>
          <a:p>
            <a:r>
              <a:rPr lang="es-ES" sz="2800" dirty="0"/>
              <a:t>CORRELACIÓN CON PPALES MONEDAS EN el corralito</a:t>
            </a:r>
          </a:p>
        </p:txBody>
      </p:sp>
    </p:spTree>
    <p:extLst>
      <p:ext uri="{BB962C8B-B14F-4D97-AF65-F5344CB8AC3E}">
        <p14:creationId xmlns:p14="http://schemas.microsoft.com/office/powerpoint/2010/main" val="9938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Devaluación generalizada del Euro al comienzo de las negociaciones para el rescate chipriota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Pequeña devaluación generalizada del Euro en el breve período del corralito para luego estabilizarse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CONCLUSIONES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79271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5007769" y="2571600"/>
            <a:ext cx="3886200" cy="2231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verdana" panose="020B0604030504040204" pitchFamily="34" charset="0"/>
              </a:rPr>
              <a:t>Más allá del impacto sobre la vida de millones de personas en todo el mundo, </a:t>
            </a:r>
            <a:r>
              <a:rPr lang="es-ES" b="1" dirty="0">
                <a:latin typeface="verdana" panose="020B0604030504040204" pitchFamily="34" charset="0"/>
              </a:rPr>
              <a:t>la pandemia del nuevo coronavirus también ha asestado un duro golpe sobre la evolución de la economía</a:t>
            </a:r>
            <a:r>
              <a:rPr lang="es-ES" dirty="0">
                <a:latin typeface="verdana" panose="020B0604030504040204" pitchFamily="34" charset="0"/>
              </a:rPr>
              <a:t> a nivel global.</a:t>
            </a:r>
            <a:endParaRPr lang="en-US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189250" y="392907"/>
            <a:ext cx="4754600" cy="234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COVID-19</a:t>
            </a:r>
            <a:endParaRPr sz="6600"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44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“</a:t>
            </a:r>
            <a:r>
              <a:rPr lang="es-ES" sz="2400" b="1" dirty="0"/>
              <a:t>Las posibilidades de que ocurra el peor de los casos, con todas las principales economías sufriendo un impacto significativo, aumentan día a día</a:t>
            </a:r>
            <a:r>
              <a:rPr lang="es-ES" b="1" dirty="0"/>
              <a:t>”</a:t>
            </a:r>
            <a:endParaRPr b="1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1850525" y="3893200"/>
            <a:ext cx="5442900" cy="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— Tom Orlik, ECONOMISTA EN BLOOMBERG</a:t>
            </a:r>
            <a:endParaRPr sz="2400"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4353575" y="876003"/>
            <a:ext cx="436800" cy="436800"/>
          </a:xfrm>
          <a:prstGeom prst="rect">
            <a:avLst/>
          </a:prstGeom>
          <a:noFill/>
        </p:spPr>
        <p:txBody>
          <a:bodyPr spcFirstLastPara="1" wrap="square" lIns="91425" tIns="36575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>
                <a:solidFill>
                  <a:schemeClr val="dk1"/>
                </a:solidFill>
              </a:rPr>
              <a:t>”</a:t>
            </a:r>
            <a:endParaRPr sz="6000"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l="337" t="41911" r="337" b="16800"/>
          <a:stretch/>
        </p:blipFill>
        <p:spPr>
          <a:xfrm>
            <a:off x="50" y="968175"/>
            <a:ext cx="9143952" cy="2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 DEL CORONAVIRUS EN LOS MERCADOS FINANCIEROS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estadounidense se desplomó un 35% desde 3.400 puntos hasta 2.200 puntos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japonés se desplomó un 32% desde 24.000 puntos hasta 16.300 puntos</a:t>
            </a:r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alemán se desplomó un 40% desde 13.760 puntos hasta 8.300 puntos</a:t>
            </a:r>
          </a:p>
        </p:txBody>
      </p:sp>
      <p:sp>
        <p:nvSpPr>
          <p:cNvPr id="206" name="Google Shape;206;p31"/>
          <p:cNvSpPr/>
          <p:nvPr/>
        </p:nvSpPr>
        <p:spPr>
          <a:xfrm>
            <a:off x="1581875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380019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178150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DAX 30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S&amp;P 500</a:t>
            </a:r>
            <a:endParaRPr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NIKKEI 225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497F8C33-8FD9-4A15-BBEB-DE1B3D6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55"/>
            <a:ext cx="4572000" cy="220779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72" y="-113623"/>
            <a:ext cx="7079456" cy="500063"/>
          </a:xfrm>
        </p:spPr>
        <p:txBody>
          <a:bodyPr/>
          <a:lstStyle/>
          <a:p>
            <a:r>
              <a:rPr lang="es-ES" sz="2800" dirty="0"/>
              <a:t>EURO FRENTE A PRINCIPALES MONEDAS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0DF420-0D7D-401F-8758-51D823A0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363955"/>
            <a:ext cx="4572001" cy="2207795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79C40BE-422D-4C3F-B4F9-F68A97DE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1998" cy="2207794"/>
          </a:xfrm>
          <a:prstGeom prst="rect">
            <a:avLst/>
          </a:prstGeom>
        </p:spPr>
      </p:pic>
      <p:pic>
        <p:nvPicPr>
          <p:cNvPr id="9" name="Imagen 8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89584657-E93E-4097-89C6-183438BEE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2571749"/>
            <a:ext cx="4572001" cy="22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2641245-F9C8-443A-BE2A-BFAF5C14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8" t="9905" r="15892" b="7273"/>
          <a:stretch/>
        </p:blipFill>
        <p:spPr>
          <a:xfrm>
            <a:off x="-1" y="0"/>
            <a:ext cx="9144001" cy="513871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72" y="0"/>
            <a:ext cx="7079456" cy="500063"/>
          </a:xfrm>
        </p:spPr>
        <p:txBody>
          <a:bodyPr/>
          <a:lstStyle/>
          <a:p>
            <a:r>
              <a:rPr lang="es-ES" sz="2800" dirty="0"/>
              <a:t>CORRELACIÓN CON PPALES MONEDAS durante la pandemia </a:t>
            </a:r>
          </a:p>
        </p:txBody>
      </p:sp>
    </p:spTree>
    <p:extLst>
      <p:ext uri="{BB962C8B-B14F-4D97-AF65-F5344CB8AC3E}">
        <p14:creationId xmlns:p14="http://schemas.microsoft.com/office/powerpoint/2010/main" val="287145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En los primeros instantes, el Euro pierde valor debido a ser la primera zona desarrollada en detectar el COVID-19 (Italia)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Debido a la relativamente baja impresión monetaria y medidas de estímulo moderadas, el Euro gana mucho valor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CONCLUSIONES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68884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18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El Euro es una moneda muy capaz de mantener su valor frente a las crisis, e incluso aumentarlo a pesar de que le afecten directamente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endParaRPr lang="es-ES"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Spartan Thin"/>
              <a:buChar char="⯀"/>
            </a:pPr>
            <a:r>
              <a:rPr lang="es-ES" sz="2400" dirty="0"/>
              <a:t>Entre los bancos centrales del mundo, el BCE es el más sensato, yendo siempre por detrás de las crisis para evaluar su verdadera magnitud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1374925" y="223473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CONCLUSIONES GENERALES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8846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4E39B07-A68E-46FB-8D8A-3601C6F04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00" y="1351469"/>
            <a:ext cx="7706400" cy="3398100"/>
          </a:xfrm>
        </p:spPr>
        <p:txBody>
          <a:bodyPr/>
          <a:lstStyle/>
          <a:p>
            <a:r>
              <a:rPr lang="es-ES" sz="2000" dirty="0"/>
              <a:t>La </a:t>
            </a:r>
            <a:r>
              <a:rPr lang="es-ES" sz="2000" b="1" dirty="0"/>
              <a:t>moneda base</a:t>
            </a:r>
            <a:r>
              <a:rPr lang="es-ES" sz="2000" dirty="0"/>
              <a:t> siempre será el €</a:t>
            </a:r>
          </a:p>
          <a:p>
            <a:endParaRPr lang="es-ES" sz="2000" dirty="0"/>
          </a:p>
          <a:p>
            <a:r>
              <a:rPr lang="es-ES" sz="2000" dirty="0"/>
              <a:t>USD: Dólar estadounidense</a:t>
            </a:r>
          </a:p>
          <a:p>
            <a:endParaRPr lang="es-ES" sz="2000" dirty="0"/>
          </a:p>
          <a:p>
            <a:r>
              <a:rPr lang="es-ES" sz="2000" dirty="0"/>
              <a:t>AUD: Dólar australiano</a:t>
            </a:r>
          </a:p>
          <a:p>
            <a:endParaRPr lang="es-ES" sz="2000" dirty="0"/>
          </a:p>
          <a:p>
            <a:r>
              <a:rPr lang="es-ES" sz="2000" dirty="0"/>
              <a:t>GBP: Libra esterlina</a:t>
            </a:r>
          </a:p>
          <a:p>
            <a:endParaRPr lang="es-ES" sz="2000" dirty="0"/>
          </a:p>
          <a:p>
            <a:r>
              <a:rPr lang="es-ES" sz="2000" dirty="0"/>
              <a:t>JPY: Yen japonés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06D0B7E-1F52-4EA1-8DE3-D59CFD70D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850" y="194898"/>
            <a:ext cx="6390300" cy="577800"/>
          </a:xfrm>
        </p:spPr>
        <p:txBody>
          <a:bodyPr/>
          <a:lstStyle/>
          <a:p>
            <a:r>
              <a:rPr lang="es-ES" sz="4400" dirty="0"/>
              <a:t>ASPECTOS TÉCNICOS</a:t>
            </a:r>
          </a:p>
        </p:txBody>
      </p:sp>
    </p:spTree>
    <p:extLst>
      <p:ext uri="{BB962C8B-B14F-4D97-AF65-F5344CB8AC3E}">
        <p14:creationId xmlns:p14="http://schemas.microsoft.com/office/powerpoint/2010/main" val="1356772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l="21246" t="1257" r="29433" b="1257"/>
          <a:stretch/>
        </p:blipFill>
        <p:spPr>
          <a:xfrm>
            <a:off x="0" y="0"/>
            <a:ext cx="4626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4571997" y="1634865"/>
            <a:ext cx="4572003" cy="1873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Dukascopy.com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Investing.com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Truefx.com</a:t>
            </a:r>
            <a:endParaRPr sz="2000"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2"/>
          </p:nvPr>
        </p:nvSpPr>
        <p:spPr>
          <a:xfrm>
            <a:off x="638524" y="1157992"/>
            <a:ext cx="3240300" cy="3533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Deloitte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Wikipedia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Diario “El País”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Diario “El Mundo”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Investing.com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elEconomista.es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3"/>
          </p:nvPr>
        </p:nvSpPr>
        <p:spPr>
          <a:xfrm>
            <a:off x="4571998" y="0"/>
            <a:ext cx="4572002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FUENTES DE DATOS</a:t>
            </a:r>
            <a:endParaRPr sz="3600" dirty="0"/>
          </a:p>
        </p:txBody>
      </p:sp>
      <p:sp>
        <p:nvSpPr>
          <p:cNvPr id="226" name="Google Shape;226;p33"/>
          <p:cNvSpPr txBox="1">
            <a:spLocks noGrp="1"/>
          </p:cNvSpPr>
          <p:nvPr>
            <p:ph type="subTitle" idx="4"/>
          </p:nvPr>
        </p:nvSpPr>
        <p:spPr>
          <a:xfrm>
            <a:off x="-54650" y="164246"/>
            <a:ext cx="4626648" cy="8295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FUENTES DE NOTICIAS, FECHAS y frases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D6896A57-D026-4B6E-A5BA-BF6DEB8F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902" y="935830"/>
            <a:ext cx="4699902" cy="3682631"/>
          </a:xfrm>
          <a:prstGeom prst="rect">
            <a:avLst/>
          </a:prstGeom>
        </p:spPr>
      </p:pic>
      <p:sp>
        <p:nvSpPr>
          <p:cNvPr id="8" name="Google Shape;145;p26">
            <a:extLst>
              <a:ext uri="{FF2B5EF4-FFF2-40B4-BE49-F238E27FC236}">
                <a16:creationId xmlns:a16="http://schemas.microsoft.com/office/drawing/2014/main" id="{522AA421-1049-4230-AA48-4241FB434011}"/>
              </a:ext>
            </a:extLst>
          </p:cNvPr>
          <p:cNvSpPr txBox="1">
            <a:spLocks/>
          </p:cNvSpPr>
          <p:nvPr/>
        </p:nvSpPr>
        <p:spPr>
          <a:xfrm>
            <a:off x="1327231" y="0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400" dirty="0">
                <a:solidFill>
                  <a:schemeClr val="tx1"/>
                </a:solidFill>
                <a:latin typeface="Bebas Neue" panose="020B0604020202020204" charset="0"/>
              </a:rPr>
              <a:t>ASPECTOS TÉCNICOS</a:t>
            </a:r>
          </a:p>
        </p:txBody>
      </p:sp>
      <p:sp>
        <p:nvSpPr>
          <p:cNvPr id="9" name="Google Shape;146;p26">
            <a:extLst>
              <a:ext uri="{FF2B5EF4-FFF2-40B4-BE49-F238E27FC236}">
                <a16:creationId xmlns:a16="http://schemas.microsoft.com/office/drawing/2014/main" id="{DBC61B79-F507-48E2-8208-EF6C3B954EF1}"/>
              </a:ext>
            </a:extLst>
          </p:cNvPr>
          <p:cNvSpPr txBox="1">
            <a:spLocks/>
          </p:cNvSpPr>
          <p:nvPr/>
        </p:nvSpPr>
        <p:spPr>
          <a:xfrm>
            <a:off x="5157787" y="1045448"/>
            <a:ext cx="3703181" cy="305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14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Spartan Thin"/>
              <a:buNone/>
              <a:defRPr sz="2800" b="0" i="0" u="none" strike="noStrike" cap="none">
                <a:solidFill>
                  <a:srgbClr val="F3F3F3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pPr marL="152400" indent="0" algn="l">
              <a:buSzPts val="1200"/>
            </a:pPr>
            <a:r>
              <a:rPr lang="es-ES" sz="1800" b="1" dirty="0"/>
              <a:t>VELAS JAPONESAS</a:t>
            </a:r>
          </a:p>
          <a:p>
            <a:pPr marL="152400" indent="0" algn="l">
              <a:buSzPts val="1200"/>
            </a:pPr>
            <a:endParaRPr lang="es-ES" sz="1800" dirty="0"/>
          </a:p>
          <a:p>
            <a:pPr indent="-304800" algn="l">
              <a:buSzPts val="1200"/>
              <a:buFont typeface="Spartan Thin"/>
              <a:buChar char="⯀"/>
            </a:pPr>
            <a:r>
              <a:rPr lang="es-ES" sz="1800" dirty="0"/>
              <a:t>Útiles para describir cambios del precio a través del tiempo</a:t>
            </a:r>
          </a:p>
          <a:p>
            <a:pPr indent="-304800" algn="l">
              <a:buSzPts val="1200"/>
              <a:buFont typeface="Spartan Thin"/>
              <a:buChar char="⯀"/>
            </a:pPr>
            <a:endParaRPr lang="es-ES" sz="1800" dirty="0"/>
          </a:p>
          <a:p>
            <a:pPr indent="-304800" algn="l">
              <a:buSzPts val="1200"/>
              <a:buFont typeface="Spartan Thin"/>
              <a:buChar char="⯀"/>
            </a:pPr>
            <a:r>
              <a:rPr lang="es-ES" sz="1800" dirty="0"/>
              <a:t>Caracterizadas por:</a:t>
            </a:r>
          </a:p>
          <a:p>
            <a:pPr marL="914400" indent="-304800" algn="l">
              <a:buSzPts val="1200"/>
              <a:buFont typeface="Spartan Thin"/>
              <a:buChar char="⯀"/>
            </a:pPr>
            <a:r>
              <a:rPr lang="es-ES" sz="1800" dirty="0"/>
              <a:t>Máximo</a:t>
            </a:r>
          </a:p>
          <a:p>
            <a:pPr marL="914400" indent="-304800" algn="l">
              <a:buSzPts val="1200"/>
              <a:buFont typeface="Spartan Thin"/>
              <a:buChar char="⯀"/>
            </a:pPr>
            <a:r>
              <a:rPr lang="es-ES" sz="1800" dirty="0"/>
              <a:t>Mínimo</a:t>
            </a:r>
          </a:p>
          <a:p>
            <a:pPr marL="914400" indent="-304800" algn="l">
              <a:buSzPts val="1200"/>
              <a:buFont typeface="Spartan Thin"/>
              <a:buChar char="⯀"/>
            </a:pPr>
            <a:r>
              <a:rPr lang="es-ES" sz="1800" dirty="0"/>
              <a:t>Apertura</a:t>
            </a:r>
          </a:p>
          <a:p>
            <a:pPr marL="914400" indent="-304800" algn="l">
              <a:buSzPts val="1200"/>
              <a:buFont typeface="Spartan Thin"/>
              <a:buChar char="⯀"/>
            </a:pPr>
            <a:r>
              <a:rPr lang="es-ES" sz="1800" dirty="0"/>
              <a:t>Cierre</a:t>
            </a:r>
          </a:p>
          <a:p>
            <a:pPr marL="0" indent="0"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459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1677" t="17763" r="2896" b="604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5007769" y="2231473"/>
            <a:ext cx="3886200" cy="2571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Creada por las </a:t>
            </a:r>
            <a:r>
              <a:rPr lang="es-ES" b="1" dirty="0"/>
              <a:t>hipotecas basura</a:t>
            </a:r>
            <a:r>
              <a:rPr lang="es-ES" dirty="0"/>
              <a:t>, representa la desconfianza crediticia en EE.UU, que más tarde se extendería a Europa</a:t>
            </a:r>
            <a:endParaRPr lang="en-US" dirty="0"/>
          </a:p>
        </p:txBody>
      </p:sp>
      <p:sp>
        <p:nvSpPr>
          <p:cNvPr id="176" name="Google Shape;176;p28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3189250" y="340425"/>
            <a:ext cx="4754600" cy="22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CRISIS HIPOTECARIA (2007 – 2008)</a:t>
            </a:r>
            <a:endParaRPr dirty="0"/>
          </a:p>
        </p:txBody>
      </p:sp>
      <p:sp>
        <p:nvSpPr>
          <p:cNvPr id="178" name="Google Shape;178;p28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791806" y="5418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4278275" y="541800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850550" y="669263"/>
            <a:ext cx="5442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“El corazón de la crisis financiera de 2008 fue un círculo de ejecutivos financieros imprudentes trabajando para compañías financieras demasiado grandes para quebrar, quienes fueron generosamente compensados por asumir enormes riesgos”</a:t>
            </a:r>
            <a:endParaRPr b="1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1850525" y="4206788"/>
            <a:ext cx="5442900" cy="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GARY WEISS, PERIODISTA ESTADOUNIDENSE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4353575" y="638438"/>
            <a:ext cx="436800" cy="436800"/>
          </a:xfrm>
          <a:prstGeom prst="rect">
            <a:avLst/>
          </a:prstGeom>
          <a:noFill/>
        </p:spPr>
        <p:txBody>
          <a:bodyPr spcFirstLastPara="1" wrap="square" lIns="91425" tIns="36575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chemeClr val="dk1"/>
                </a:solidFill>
              </a:rPr>
              <a:t>”</a:t>
            </a:r>
            <a:endParaRPr sz="6000"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l="337" t="41911" r="337" b="16800"/>
          <a:stretch/>
        </p:blipFill>
        <p:spPr>
          <a:xfrm>
            <a:off x="50" y="968175"/>
            <a:ext cx="9143952" cy="2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173315" y="390375"/>
            <a:ext cx="879736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IMPACTO DE LA CRISIS HIPOTECARIA EN LOS MERCADOS FINANCIEROS</a:t>
            </a:r>
            <a:endParaRPr sz="3200" b="0" dirty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</a:t>
            </a:r>
            <a:r>
              <a:rPr lang="en" dirty="0"/>
              <a:t> índice estadounidense se desplomó un 49% desde 1.550 puntos hasta 800 puntos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6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índice japonés se desplomó un 31% desde 18.100 puntos hasta 12.500 puntos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2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índice alemán se desplomó un 55% desde 6.550 puntos hasta 3.600 puntos</a:t>
            </a:r>
            <a:endParaRPr dirty="0"/>
          </a:p>
        </p:txBody>
      </p:sp>
      <p:sp>
        <p:nvSpPr>
          <p:cNvPr id="206" name="Google Shape;206;p31"/>
          <p:cNvSpPr/>
          <p:nvPr/>
        </p:nvSpPr>
        <p:spPr>
          <a:xfrm>
            <a:off x="1581875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380019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178150" y="2902525"/>
            <a:ext cx="3840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DAX 30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3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S&amp;P 500</a:t>
            </a:r>
            <a:endParaRPr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5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NIKKEI 225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64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0323D066-C6BC-491B-B88C-20598109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55"/>
            <a:ext cx="4572001" cy="2207795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6878960-4688-45A0-98C2-4D8DCAB1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363955"/>
            <a:ext cx="4572001" cy="22077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A98E0E-098F-48E0-A17C-D42EC8D3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19" y="-98633"/>
            <a:ext cx="4701958" cy="500063"/>
          </a:xfrm>
        </p:spPr>
        <p:txBody>
          <a:bodyPr/>
          <a:lstStyle/>
          <a:p>
            <a:r>
              <a:rPr lang="es-ES" sz="2800" dirty="0"/>
              <a:t>EURO FRENTE A PRINCIPALES MONEDAS</a:t>
            </a:r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0F1F5CF-A01F-4704-AFEB-513719B7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1" cy="2207795"/>
          </a:xfrm>
          <a:prstGeom prst="rect">
            <a:avLst/>
          </a:prstGeom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7B1F38-B844-4449-B4D5-6B8AFED1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2571749"/>
            <a:ext cx="4572002" cy="22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6BE248B3-415B-4F2F-AC16-9DBA8CF74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0" t="9714" r="14706" b="7274"/>
          <a:stretch/>
        </p:blipFill>
        <p:spPr>
          <a:xfrm>
            <a:off x="-1756" y="1"/>
            <a:ext cx="9145756" cy="51435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C4C774D-41F7-4C1D-8974-2884E836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0"/>
            <a:ext cx="7079456" cy="500063"/>
          </a:xfrm>
        </p:spPr>
        <p:txBody>
          <a:bodyPr/>
          <a:lstStyle/>
          <a:p>
            <a:r>
              <a:rPr lang="es-ES" sz="2800" dirty="0"/>
              <a:t>CORRELACIÓN CON PPALES MONEDAS EN LA CRISIS HIPOTECARIA</a:t>
            </a:r>
          </a:p>
        </p:txBody>
      </p:sp>
    </p:spTree>
    <p:extLst>
      <p:ext uri="{BB962C8B-B14F-4D97-AF65-F5344CB8AC3E}">
        <p14:creationId xmlns:p14="http://schemas.microsoft.com/office/powerpoint/2010/main" val="309329147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F4349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891</Words>
  <Application>Microsoft Office PowerPoint</Application>
  <PresentationFormat>Presentación en pantalla (16:9)</PresentationFormat>
  <Paragraphs>157</Paragraphs>
  <Slides>30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Josefin Slab</vt:lpstr>
      <vt:lpstr>verdana</vt:lpstr>
      <vt:lpstr>Arial</vt:lpstr>
      <vt:lpstr>Staatliches</vt:lpstr>
      <vt:lpstr>Bebas Neue</vt:lpstr>
      <vt:lpstr>Josefin Sans</vt:lpstr>
      <vt:lpstr>Spartan Thin</vt:lpstr>
      <vt:lpstr>Economic Impact of Coronavirus by Slidesgo</vt:lpstr>
      <vt:lpstr>Euro y crisis</vt:lpstr>
      <vt:lpstr>¿qué se va a exponer?</vt:lpstr>
      <vt:lpstr>ASPECTOS TÉCNICOS</vt:lpstr>
      <vt:lpstr>Presentación de PowerPoint</vt:lpstr>
      <vt:lpstr>CRISIS HIPOTECARIA (2007 – 2008)</vt:lpstr>
      <vt:lpstr>— GARY WEISS, PERIODISTA ESTADOUNIDENSE</vt:lpstr>
      <vt:lpstr>IMPACTO DE LA CRISIS HIPOTECARIA EN LOS MERCADOS FINANCIEROS</vt:lpstr>
      <vt:lpstr>EURO FRENTE A PRINCIPALES MONEDAS</vt:lpstr>
      <vt:lpstr>CORRELACIÓN CON PPALES MONEDAS EN LA CRISIS HIPOTECARIA</vt:lpstr>
      <vt:lpstr>CONCLUSIONES</vt:lpstr>
      <vt:lpstr>CRISIS DE DEUDA EUROPEA (2012)</vt:lpstr>
      <vt:lpstr>— MARIO DRAGHI, ex-presidente del bce</vt:lpstr>
      <vt:lpstr>IMPACTO DE LA CRISIS DE DEUDA EUROPEA EN LOS MERCADOS FINANCIEROS</vt:lpstr>
      <vt:lpstr>EURO FRENTE A PRINCIPALES MONEDAS</vt:lpstr>
      <vt:lpstr>CORRELACIÓN CON PPALES MONEDAS EN LA Crisis de deuda</vt:lpstr>
      <vt:lpstr>CONCLUSIONES</vt:lpstr>
      <vt:lpstr>CORRALITO EN CHIPRE (2013)</vt:lpstr>
      <vt:lpstr>— NICOS ANASTASIADIS, PRESIDENTE DE CHIPRE</vt:lpstr>
      <vt:lpstr>IMPACTO DEL CORRALITO EN LOS MERCADOS FINANCIEROS</vt:lpstr>
      <vt:lpstr>EURO FRENTE A PRINCIPALES MONEDAS</vt:lpstr>
      <vt:lpstr>CORRELACIÓN CON PPALES MONEDAS EN el corralito</vt:lpstr>
      <vt:lpstr>CONCLUSIONES</vt:lpstr>
      <vt:lpstr>COVID-19</vt:lpstr>
      <vt:lpstr>— Tom Orlik, ECONOMISTA EN BLOOMBERG</vt:lpstr>
      <vt:lpstr>IMPACTO DEL CORONAVIRUS EN LOS MERCADOS FINANCIEROS</vt:lpstr>
      <vt:lpstr>EURO FRENTE A PRINCIPALES MONEDAS</vt:lpstr>
      <vt:lpstr>CORRELACIÓN CON PPALES MONEDAS durante la pandemia </vt:lpstr>
      <vt:lpstr>CONCLUSIONES</vt:lpstr>
      <vt:lpstr>CONCLUSIONES GENERALES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 y crisis</dc:title>
  <cp:lastModifiedBy>JOSE SERRAT TORRES</cp:lastModifiedBy>
  <cp:revision>49</cp:revision>
  <dcterms:modified xsi:type="dcterms:W3CDTF">2021-03-11T11:46:21Z</dcterms:modified>
</cp:coreProperties>
</file>